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6" r:id="rId1"/>
  </p:sldMasterIdLst>
  <p:notesMasterIdLst>
    <p:notesMasterId r:id="rId55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  <p:sldId id="282" r:id="rId25"/>
    <p:sldId id="283" r:id="rId26"/>
    <p:sldId id="262" r:id="rId27"/>
    <p:sldId id="284" r:id="rId28"/>
    <p:sldId id="285" r:id="rId29"/>
    <p:sldId id="286" r:id="rId30"/>
    <p:sldId id="290" r:id="rId31"/>
    <p:sldId id="291" r:id="rId32"/>
    <p:sldId id="287" r:id="rId33"/>
    <p:sldId id="288" r:id="rId34"/>
    <p:sldId id="289" r:id="rId35"/>
    <p:sldId id="263" r:id="rId36"/>
    <p:sldId id="292" r:id="rId37"/>
    <p:sldId id="293" r:id="rId38"/>
    <p:sldId id="294" r:id="rId39"/>
    <p:sldId id="297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038D0AA-303C-754C-B14E-EEE7932D03A3}">
          <p14:sldIdLst>
            <p14:sldId id="256"/>
            <p14:sldId id="258"/>
          </p14:sldIdLst>
        </p14:section>
        <p14:section name="INTRODUCTION" id="{84F2339D-2B7E-764F-AB6D-25A2CC1C9BF2}">
          <p14:sldIdLst>
            <p14:sldId id="259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</p14:sldIdLst>
        </p14:section>
        <p14:section name="DISTRIBUTION" id="{C808AF3E-9DAE-7B4D-8C16-DDEB45B22B00}">
          <p14:sldIdLst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TRUCTURE ADDITION" id="{1DF14757-208B-8343-92AD-8839E3B74FF2}">
          <p14:sldIdLst>
            <p14:sldId id="261"/>
            <p14:sldId id="282"/>
            <p14:sldId id="283"/>
          </p14:sldIdLst>
        </p14:section>
        <p14:section name="ROLE OF MEAN  (!= 0)" id="{15F2F006-8630-4244-9958-88684E8657D1}">
          <p14:sldIdLst>
            <p14:sldId id="262"/>
            <p14:sldId id="284"/>
            <p14:sldId id="285"/>
            <p14:sldId id="286"/>
            <p14:sldId id="290"/>
            <p14:sldId id="291"/>
            <p14:sldId id="287"/>
            <p14:sldId id="288"/>
            <p14:sldId id="289"/>
          </p14:sldIdLst>
        </p14:section>
        <p14:section name="CONCLUSIONS" id="{D956727D-6489-954C-9FCD-22A55C22C91A}">
          <p14:sldIdLst>
            <p14:sldId id="263"/>
            <p14:sldId id="292"/>
            <p14:sldId id="293"/>
            <p14:sldId id="294"/>
            <p14:sldId id="297"/>
          </p14:sldIdLst>
        </p14:section>
        <p14:section name="Backup Slides" id="{1C57D405-217E-5B44-9FA1-9ABA2AE5C530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ana Francesco" initials="FF" lastIdx="2" clrIdx="0">
    <p:extLst>
      <p:ext uri="{19B8F6BF-5375-455C-9EA6-DF929625EA0E}">
        <p15:presenceInfo xmlns:p15="http://schemas.microsoft.com/office/powerpoint/2012/main" userId="S::francesco.fontana.10@studenti.unipd.it::70c8cb5f-b7fd-4f95-8980-1a799760d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7E79"/>
    <a:srgbClr val="F00A00"/>
    <a:srgbClr val="FFA502"/>
    <a:srgbClr val="000000"/>
    <a:srgbClr val="D1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6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8E92F-87E5-DE41-93CD-A873C5703444}" type="datetimeFigureOut">
              <a:rPr lang="it-IT" smtClean="0"/>
              <a:t>28/03/22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725-8520-0A48-8F3E-CA478F6293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4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17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2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64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8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18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4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53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74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6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CAB4B-701E-944E-AC57-E21B867B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D4164-405B-4040-A515-21B87393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23F7EA-591B-F44A-B1EB-076CC4A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6BF-1795-E74B-875E-B7B3DB312236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59DB1-37AF-4B4E-9F19-06279304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ADE9C-39FC-F049-9904-BAB6D6B7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A2A19-DFD5-034C-A487-F01D3267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F996F1-83F5-F545-B4B8-2BB1E925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D122B-1B68-6346-98AA-5F4961C5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9080-C6E2-F14E-925F-2A1E9C183850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E46F-AD11-AA4A-B387-56FEDCF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0487B8-5780-2C49-A648-C5B04B61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6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1AC350-7C67-2B43-B154-77576C0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53325E-13C8-734C-BB07-4C4DC04A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6A300-4566-2041-B789-ACE64314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F008-36F6-0445-91C6-4276CC44E16B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5CFB6-9322-5B4D-9A59-5A08CCA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BD2DBE-421E-E04A-8A21-316F5E5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9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54ECC-FEA9-C34F-B4BB-2E67F97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19872-7267-7B49-B65E-96BDE8CB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8103F-540A-764C-8BAC-6381F17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9C4-8BBA-AE4F-95CE-2DF8EE04921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42C55A-455C-6F40-9F8C-CAEAF75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A7F70E-FF6F-F344-8C25-6089564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8B787-DF88-2241-A608-62E0C499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AEDE86-3910-7846-A1B8-3CA4776B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17B36-1A82-B047-B924-4E5C958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C340-088C-DA42-8DCB-8207210CAE0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FF4D8-9C4E-E24E-B16F-331A90C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201E1-9B84-6943-B2FC-7CF11947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42FF8-A279-8C46-B8C1-197353C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F3D44-2541-704E-864B-00585DB1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DF722-8917-8049-96AA-71E32156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BA2E1-BBC7-7D44-AC03-73A233A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BCA8-63C8-6648-BE95-C8E0496CFB89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9B3187-CD04-A545-98CE-EF3E8E6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85325B-F4AF-374E-9811-132768C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D244-8973-9D46-8785-CE7013A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2447A5-189E-9644-A991-3D98FF65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836AB0-0F7E-114C-9F23-FD6C359C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144A59-D558-F243-828B-60323CB3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6F3818-21A2-AE4C-9E2F-61A7968B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B6C156-9BBA-9947-86BF-6C3BE1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6D1-C7D6-0A41-A63E-E8A07BB964D1}" type="datetime1">
              <a:rPr lang="it-IT" smtClean="0"/>
              <a:t>28/03/22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121B0C-F8ED-014D-AF91-CC9F95E9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A2991F-341E-8D4B-850B-ACEDDFE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CFFF9-8733-4A45-8A9C-B7B82F4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C525A7-1BD0-7048-8D94-B03FC301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0C4E-7F09-E74D-9909-C41320C5728C}" type="datetime1">
              <a:rPr lang="it-IT" smtClean="0"/>
              <a:t>28/03/22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7CEED1-9B4B-0D45-9469-3FEEF00A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66FD20-94A8-3A47-A3E4-C20EBDF6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7ED6BF-D5AC-EF4B-8B61-9A4B94E4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999F-F923-5A48-8B48-F1B5B88F102D}" type="datetime1">
              <a:rPr lang="it-IT" smtClean="0"/>
              <a:t>28/03/22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ADC733-B7E6-7D4A-B4FE-28FF9BCF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208CE6-8037-B54A-A4E5-5D8E50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2E0F0-AEDC-0B4D-88E8-D1CC296F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25602-D077-5A49-87FB-543E5F65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1D0208-46C9-AD4F-BA85-E97BBECD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51D90C-B4BB-754C-B695-2C52F73B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FFD0-24ED-D842-A36D-25F1B18806F2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D51D-F096-6C4B-A744-575EC8E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70305C-7063-5540-B2C5-60389D5E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9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C74A7-1893-704D-B121-C684204F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BF6E5A7-5172-6B43-8158-68DFD0242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8D5367-4F42-E741-B7FD-B449ABC0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A8B94A-38FE-A948-AE1F-E298529B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F58A-C510-224F-B829-3AE4D5651548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68F3F-A00D-8240-837C-ED145F4D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B6BD6D-B5D2-FE47-B091-5DDA4042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C3BE775-9D82-3444-A44A-ACEC88F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087E54-07D1-484A-BEB0-81455BF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3E1B17-2F38-E54E-A154-D556472ED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B651-77F0-2843-9B0A-EF590C36FBD8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C2163D-87BF-4D4F-907C-2ECF904D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39BA4D-8ADC-7549-8965-1978299F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7.png"/><Relationship Id="rId7" Type="http://schemas.openxmlformats.org/officeDocument/2006/relationships/image" Target="../media/image2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26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40.png"/><Relationship Id="rId10" Type="http://schemas.openxmlformats.org/officeDocument/2006/relationships/image" Target="../media/image53.png"/><Relationship Id="rId4" Type="http://schemas.openxmlformats.org/officeDocument/2006/relationships/image" Target="../media/image3.tiff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3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064D-4ADF-1A4D-AB6A-EEC03978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28" y="1681776"/>
            <a:ext cx="7281354" cy="1793307"/>
          </a:xfrm>
        </p:spPr>
        <p:txBody>
          <a:bodyPr>
            <a:noAutofit/>
          </a:bodyPr>
          <a:lstStyle/>
          <a:p>
            <a:pPr algn="ctr"/>
            <a:r>
              <a:rPr lang="it-IT" sz="3600" b="1" cap="small" dirty="0" err="1">
                <a:latin typeface="Gill Sans MT" panose="020B0502020104020203" pitchFamily="34" charset="77"/>
              </a:rPr>
              <a:t>Coexistence</a:t>
            </a:r>
            <a:r>
              <a:rPr lang="it-IT" sz="3600" b="1" cap="small" dirty="0">
                <a:latin typeface="Gill Sans MT" panose="020B0502020104020203" pitchFamily="34" charset="77"/>
              </a:rPr>
              <a:t> of </a:t>
            </a:r>
            <a:r>
              <a:rPr lang="it-IT" sz="3600" b="1" cap="small" dirty="0" err="1">
                <a:latin typeface="Gill Sans MT" panose="020B0502020104020203" pitchFamily="34" charset="77"/>
              </a:rPr>
              <a:t>many</a:t>
            </a:r>
            <a:r>
              <a:rPr lang="it-IT" sz="3600" b="1" cap="small" dirty="0">
                <a:latin typeface="Gill Sans MT" panose="020B0502020104020203" pitchFamily="34" charset="77"/>
              </a:rPr>
              <a:t> </a:t>
            </a:r>
            <a:r>
              <a:rPr lang="it-IT" sz="3600" b="1" cap="small" dirty="0" err="1">
                <a:latin typeface="Gill Sans MT" panose="020B0502020104020203" pitchFamily="34" charset="77"/>
              </a:rPr>
              <a:t>species</a:t>
            </a:r>
            <a:r>
              <a:rPr lang="it-IT" sz="3600" b="1" cap="small" dirty="0">
                <a:latin typeface="Gill Sans MT" panose="020B0502020104020203" pitchFamily="34" charset="77"/>
              </a:rPr>
              <a:t> in random </a:t>
            </a:r>
            <a:r>
              <a:rPr lang="it-IT" sz="3600" b="1" cap="small" dirty="0" err="1">
                <a:latin typeface="Gill Sans MT" panose="020B0502020104020203" pitchFamily="34" charset="77"/>
              </a:rPr>
              <a:t>ecosystems</a:t>
            </a:r>
            <a:endParaRPr lang="it-IT" sz="3600" b="1" cap="small" dirty="0">
              <a:latin typeface="Gill Sans MT" panose="020B0502020104020203" pitchFamily="34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6A73F0-088C-6342-9697-9589902C1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445" y="3623976"/>
            <a:ext cx="6477804" cy="803321"/>
          </a:xfrm>
        </p:spPr>
        <p:txBody>
          <a:bodyPr>
            <a:normAutofit/>
          </a:bodyPr>
          <a:lstStyle/>
          <a:p>
            <a:pPr algn="ctr"/>
            <a:r>
              <a:rPr lang="it-IT">
                <a:latin typeface="Gill Sans MT" panose="020B0502020104020203" pitchFamily="34" charset="77"/>
              </a:rPr>
              <a:t>by </a:t>
            </a:r>
            <a:r>
              <a:rPr lang="it-IT" cap="small">
                <a:latin typeface="Gill Sans MT" panose="020B0502020104020203" pitchFamily="34" charset="77"/>
              </a:rPr>
              <a:t>Carlos A. </a:t>
            </a:r>
            <a:r>
              <a:rPr lang="it-IT" cap="small" err="1">
                <a:latin typeface="Gill Sans MT" panose="020B0502020104020203" pitchFamily="34" charset="77"/>
              </a:rPr>
              <a:t>Serván</a:t>
            </a:r>
            <a:r>
              <a:rPr lang="it-IT">
                <a:latin typeface="Gill Sans MT" panose="020B0502020104020203" pitchFamily="34" charset="77"/>
              </a:rPr>
              <a:t>,  et al.  (2018)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01FA77-376C-6A42-891B-7768C11723FE}"/>
              </a:ext>
            </a:extLst>
          </p:cNvPr>
          <p:cNvSpPr/>
          <p:nvPr/>
        </p:nvSpPr>
        <p:spPr>
          <a:xfrm>
            <a:off x="0" y="4483114"/>
            <a:ext cx="9144000" cy="2374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61E2FD7-E760-6046-9099-545180EC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19735" r="19082" b="22389"/>
          <a:stretch/>
        </p:blipFill>
        <p:spPr>
          <a:xfrm>
            <a:off x="6851099" y="150745"/>
            <a:ext cx="1950301" cy="15323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375E9E-8657-0343-BCBF-F82AA267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6" y="303544"/>
            <a:ext cx="5239589" cy="1493283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82E4A589-FE2E-AD41-AAD9-51EC251DAD43}"/>
              </a:ext>
            </a:extLst>
          </p:cNvPr>
          <p:cNvCxnSpPr/>
          <p:nvPr/>
        </p:nvCxnSpPr>
        <p:spPr>
          <a:xfrm>
            <a:off x="6626831" y="421776"/>
            <a:ext cx="0" cy="12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64DAC-AD48-3D4F-B7D7-1CE56434B3B6}"/>
              </a:ext>
            </a:extLst>
          </p:cNvPr>
          <p:cNvSpPr txBox="1"/>
          <p:nvPr/>
        </p:nvSpPr>
        <p:spPr>
          <a:xfrm>
            <a:off x="2416923" y="4887609"/>
            <a:ext cx="431015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FRANCESCO FONTANA</a:t>
            </a:r>
          </a:p>
          <a:p>
            <a:pPr algn="ctr"/>
            <a:endParaRPr lang="it-IT" sz="500" dirty="0">
              <a:solidFill>
                <a:schemeClr val="bg1"/>
              </a:solidFill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</a:rPr>
              <a:t>francesco.fontana.10@studenti.unipd.it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0AF6-8C20-2D4D-9818-1318BE43457D}"/>
              </a:ext>
            </a:extLst>
          </p:cNvPr>
          <p:cNvSpPr txBox="1"/>
          <p:nvPr/>
        </p:nvSpPr>
        <p:spPr>
          <a:xfrm>
            <a:off x="3577176" y="6254345"/>
            <a:ext cx="198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April 29 , 2022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2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1000"/>
                </a:schemeClr>
              </a:solidFill>
              <a:ln w="63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b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LDS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imply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∃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globally</a:t>
                </a:r>
                <a:r>
                  <a:rPr lang="it-IT" sz="16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attractive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fixed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point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3B66A4BF-61E1-4040-8BC4-9E19AE09DFB4}"/>
              </a:ext>
            </a:extLst>
          </p:cNvPr>
          <p:cNvSpPr txBox="1">
            <a:spLocks/>
          </p:cNvSpPr>
          <p:nvPr/>
        </p:nvSpPr>
        <p:spPr>
          <a:xfrm>
            <a:off x="494598" y="5678246"/>
            <a:ext cx="2436311" cy="538535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Non–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solution</a:t>
            </a:r>
            <a:endParaRPr lang="it-IT" sz="1600" i="1" u="sng" dirty="0">
              <a:latin typeface="Constantia" panose="02030602050306030303" pitchFamily="18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63623B-534E-D94D-864C-7A94C3FAA55F}"/>
              </a:ext>
            </a:extLst>
          </p:cNvPr>
          <p:cNvCxnSpPr>
            <a:cxnSpLocks/>
          </p:cNvCxnSpPr>
          <p:nvPr/>
        </p:nvCxnSpPr>
        <p:spPr>
          <a:xfrm flipH="1">
            <a:off x="2301447" y="5339477"/>
            <a:ext cx="265527" cy="4610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BCB9229-E7E9-9643-8175-ED7968F006E2}"/>
              </a:ext>
            </a:extLst>
          </p:cNvPr>
          <p:cNvSpPr txBox="1">
            <a:spLocks/>
          </p:cNvSpPr>
          <p:nvPr/>
        </p:nvSpPr>
        <p:spPr>
          <a:xfrm>
            <a:off x="3900740" y="5676183"/>
            <a:ext cx="4748654" cy="538535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b="1" i="1" dirty="0">
                <a:latin typeface="Constantia" panose="02030602050306030303" pitchFamily="18" charset="0"/>
                <a:cs typeface="Angsana New" panose="02020603050405020304" pitchFamily="18" charset="-34"/>
              </a:rPr>
              <a:t>GOAL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Distribution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of non-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fixed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point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?</a:t>
            </a:r>
            <a:endParaRPr lang="it-IT" sz="1600" i="1" dirty="0">
              <a:latin typeface="Constantia" panose="02030602050306030303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E652A5BB-68DF-D249-994B-B6B785D4C6ED}"/>
              </a:ext>
            </a:extLst>
          </p:cNvPr>
          <p:cNvCxnSpPr>
            <a:cxnSpLocks/>
          </p:cNvCxnSpPr>
          <p:nvPr/>
        </p:nvCxnSpPr>
        <p:spPr>
          <a:xfrm>
            <a:off x="3113903" y="5965009"/>
            <a:ext cx="667265" cy="0"/>
          </a:xfrm>
          <a:prstGeom prst="straightConnector1">
            <a:avLst/>
          </a:prstGeom>
          <a:ln w="92075" cmpd="dbl">
            <a:solidFill>
              <a:schemeClr val="tx1">
                <a:alpha val="79000"/>
              </a:schemeClr>
            </a:soli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uvola 22">
            <a:extLst>
              <a:ext uri="{FF2B5EF4-FFF2-40B4-BE49-F238E27FC236}">
                <a16:creationId xmlns:a16="http://schemas.microsoft.com/office/drawing/2014/main" id="{A8385D2E-41C8-2245-80C4-27FE84997771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3122368-1DAF-CB47-8C34-E9A7281F100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4">
            <a:extLst>
              <a:ext uri="{FF2B5EF4-FFF2-40B4-BE49-F238E27FC236}">
                <a16:creationId xmlns:a16="http://schemas.microsoft.com/office/drawing/2014/main" id="{658E6801-7BA7-E548-8C8B-30E25DE5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118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E6AE3D0E-C422-6043-A0AE-8BEBFF86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91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/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it-IT" sz="2000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these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conditions</a:t>
                </a:r>
                <a:r>
                  <a:rPr lang="it-IT" sz="2000" dirty="0">
                    <a:latin typeface="Constantia" panose="02030602050306030303" pitchFamily="18" charset="0"/>
                  </a:rPr>
                  <a:t>,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it’s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2000" dirty="0"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find</a:t>
                </a:r>
                <a:r>
                  <a:rPr lang="it-IT" sz="2000" dirty="0">
                    <a:latin typeface="Constantia" panose="02030602050306030303" pitchFamily="18" charset="0"/>
                  </a:rPr>
                  <a:t> an </a:t>
                </a:r>
              </a:p>
              <a:p>
                <a:pPr algn="ctr"/>
                <a:r>
                  <a:rPr lang="it-IT" sz="2000" b="1" i="1" dirty="0" err="1">
                    <a:latin typeface="Constantia" panose="02030602050306030303" pitchFamily="18" charset="0"/>
                  </a:rPr>
                  <a:t>analytical</a:t>
                </a:r>
                <a:r>
                  <a:rPr lang="it-IT" sz="20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i="1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sz="2000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Constantia" panose="02030602050306030303" pitchFamily="18" charset="0"/>
                  </a:rPr>
                  <a:t>!</a:t>
                </a:r>
                <a:endParaRPr lang="it-IT" sz="2000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blipFill>
                <a:blip r:embed="rId5"/>
                <a:stretch>
                  <a:fillRect l="-962" t="-3448" r="-240" b="-12069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0E5C3511-61A9-5544-9C59-C948AA377960}"/>
              </a:ext>
            </a:extLst>
          </p:cNvPr>
          <p:cNvSpPr/>
          <p:nvPr/>
        </p:nvSpPr>
        <p:spPr>
          <a:xfrm rot="5400000">
            <a:off x="4167349" y="3869653"/>
            <a:ext cx="809297" cy="95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8A215749-3492-E44B-91BE-899CE1C3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42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Food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Web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Example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F8F899-483B-5343-B21D-142F2DF8CD25}"/>
              </a:ext>
            </a:extLst>
          </p:cNvPr>
          <p:cNvSpPr txBox="1"/>
          <p:nvPr/>
        </p:nvSpPr>
        <p:spPr>
          <a:xfrm>
            <a:off x="744635" y="1200720"/>
            <a:ext cx="725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nstantia" panose="02030602050306030303" pitchFamily="18" charset="0"/>
              </a:rPr>
              <a:t>Considering the GLV </a:t>
            </a:r>
            <a:r>
              <a:rPr lang="it-IT" dirty="0" err="1">
                <a:latin typeface="Constantia" panose="02030602050306030303" pitchFamily="18" charset="0"/>
              </a:rPr>
              <a:t>system</a:t>
            </a:r>
            <a:r>
              <a:rPr lang="it-IT" dirty="0">
                <a:latin typeface="Constantia" panose="02030602050306030303" pitchFamily="18" charset="0"/>
              </a:rPr>
              <a:t> of </a:t>
            </a:r>
            <a:r>
              <a:rPr lang="it-IT" dirty="0" err="1">
                <a:latin typeface="Constantia" panose="02030602050306030303" pitchFamily="18" charset="0"/>
              </a:rPr>
              <a:t>equations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it-IT" dirty="0">
                <a:latin typeface="Constantia" panose="02030602050306030303" pitchFamily="18" charset="0"/>
              </a:rPr>
              <a:t>, the </a:t>
            </a:r>
            <a:r>
              <a:rPr lang="it-IT" dirty="0" err="1">
                <a:latin typeface="Constantia" panose="02030602050306030303" pitchFamily="18" charset="0"/>
              </a:rPr>
              <a:t>dynamic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evolves</a:t>
            </a:r>
            <a:r>
              <a:rPr lang="it-IT" dirty="0">
                <a:latin typeface="Constantia" panose="02030602050306030303" pitchFamily="18" charset="0"/>
              </a:rPr>
              <a:t> with: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E592B8-66C7-5042-84E2-A6E6157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" y="4408189"/>
            <a:ext cx="3326446" cy="197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/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	→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in </a:t>
                </a:r>
                <a:r>
                  <a:rPr lang="it-IT" dirty="0" err="1">
                    <a:latin typeface="Constantia" panose="02030602050306030303" pitchFamily="18" charset="0"/>
                  </a:rPr>
                  <a:t>isolation</a:t>
                </a:r>
                <a:r>
                  <a:rPr lang="it-IT" dirty="0">
                    <a:latin typeface="Constantia" panose="02030602050306030303" pitchFamily="18" charset="0"/>
                  </a:rPr>
                  <a:t> (</a:t>
                </a:r>
                <a:r>
                  <a:rPr lang="it-IT" i="1" dirty="0" err="1">
                    <a:latin typeface="Constantia" panose="02030602050306030303" pitchFamily="18" charset="0"/>
                  </a:rPr>
                  <a:t>producers</a:t>
                </a:r>
                <a:r>
                  <a:rPr lang="it-IT" i="1" dirty="0">
                    <a:latin typeface="Constantia" panose="02030602050306030303" pitchFamily="18" charset="0"/>
                  </a:rPr>
                  <a:t>)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   	→ 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 (</a:t>
                </a:r>
                <a:r>
                  <a:rPr lang="it-IT" i="1" dirty="0">
                    <a:latin typeface="Constantia" panose="02030602050306030303" pitchFamily="18" charset="0"/>
                  </a:rPr>
                  <a:t>consumers)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it-IT" b="1" dirty="0">
                    <a:latin typeface="Constantia" panose="02030602050306030303" pitchFamily="18" charset="0"/>
                  </a:rPr>
                  <a:t>Random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dirty="0" err="1">
                    <a:latin typeface="Constantia" panose="02030602050306030303" pitchFamily="18" charset="0"/>
                  </a:rPr>
                  <a:t>Aij</a:t>
                </a:r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blipFill>
                <a:blip r:embed="rId5"/>
                <a:stretch>
                  <a:fillRect l="-388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/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solidFill>
                <a:srgbClr val="FFA50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 err="1"/>
                  <a:t>Simmetric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blipFill>
                <a:blip r:embed="rId6"/>
                <a:stretch>
                  <a:fillRect t="-3636" b="-1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/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sz="1400" b="0" i="1" dirty="0"/>
                  <a:t>(diagonal)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D001800-67DE-E04A-8A76-C6D8C7DC5483}"/>
              </a:ext>
            </a:extLst>
          </p:cNvPr>
          <p:cNvCxnSpPr>
            <a:cxnSpLocks/>
          </p:cNvCxnSpPr>
          <p:nvPr/>
        </p:nvCxnSpPr>
        <p:spPr>
          <a:xfrm>
            <a:off x="7121074" y="4125466"/>
            <a:ext cx="619364" cy="22704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pPr marL="0" marR="0" lvl="0" indent="0" algn="ct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/>
                            <a:t>Example</a:t>
                          </a:r>
                          <a:r>
                            <a:rPr lang="it-IT" sz="1100" dirty="0"/>
                            <a:t>: </a:t>
                          </a:r>
                          <a:r>
                            <a:rPr lang="it-IT" sz="1100" dirty="0" err="1"/>
                            <a:t>matrix</a:t>
                          </a:r>
                          <a:r>
                            <a:rPr lang="it-IT" sz="11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it-IT" sz="1100" dirty="0"/>
                            <a:t>  with 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oMath>
                          </a14:m>
                          <a:endParaRPr lang="it-IT" sz="1100" dirty="0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1765" r="392" b="-5294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/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1400" dirty="0">
                    <a:solidFill>
                      <a:schemeClr val="tx1"/>
                    </a:solidFill>
                  </a:rPr>
                  <a:t>(LDS)</a:t>
                </a:r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numero diapositiva 4">
            <a:extLst>
              <a:ext uri="{FF2B5EF4-FFF2-40B4-BE49-F238E27FC236}">
                <a16:creationId xmlns:a16="http://schemas.microsoft.com/office/drawing/2014/main" id="{426E347B-D02A-8446-9121-97ECD1A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50925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4218D5DD-EA91-B549-ADA4-B8568561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117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t-IT" sz="1600" b="1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92BC3B95-5F4A-D643-8E93-31A0C5D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8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5378080" y="5568978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556269" y="5232557"/>
            <a:ext cx="4651786" cy="1068404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556269" y="4863225"/>
            <a:ext cx="25859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Constantia" panose="02030602050306030303" pitchFamily="18" charset="0"/>
              </a:rPr>
              <a:t>Binomial</a:t>
            </a:r>
            <a:r>
              <a:rPr lang="it-IT" b="1" i="1" dirty="0">
                <a:latin typeface="Constantia" panose="02030602050306030303" pitchFamily="18" charset="0"/>
              </a:rPr>
              <a:t> </a:t>
            </a:r>
            <a:r>
              <a:rPr lang="it-IT" b="1" i="1" dirty="0" err="1">
                <a:latin typeface="Constantia" panose="02030602050306030303" pitchFamily="18" charset="0"/>
              </a:rPr>
              <a:t>distribution</a:t>
            </a:r>
            <a:endParaRPr lang="it-IT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837793" y="5391337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B3D3FF4A-034C-B846-9FC1-F71DEAC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08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877E67EC-8080-9549-9070-472F073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75167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9787419B-19B9-B143-842A-4380066B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41732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/>
                  <a:t> just </a:t>
                </a:r>
                <a:r>
                  <a:rPr lang="it-IT" sz="1600" dirty="0" err="1"/>
                  <a:t>flips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sign</a:t>
                </a:r>
                <a:r>
                  <a:rPr lang="it-IT" sz="1600" dirty="0"/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/>
                  <a:t>-</a:t>
                </a:r>
                <a:r>
                  <a:rPr lang="it-IT" sz="1600" dirty="0" err="1"/>
                  <a:t>th</a:t>
                </a:r>
                <a:r>
                  <a:rPr lang="it-IT" sz="16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/>
                  <a:t>edly we can </a:t>
                </a:r>
                <a:r>
                  <a:rPr lang="it-IT" sz="1600" i="1" dirty="0" err="1"/>
                  <a:t>connect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any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two</a:t>
                </a:r>
                <a:endParaRPr lang="it-IT" sz="1600" i="1" dirty="0"/>
              </a:p>
              <a:p>
                <a:pPr algn="ctr"/>
                <a:r>
                  <a:rPr lang="it-IT" sz="1600" i="1" dirty="0" err="1"/>
                  <a:t>sign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patterns</a:t>
                </a:r>
                <a:r>
                  <a:rPr lang="it-IT" sz="1600" i="1" dirty="0"/>
                  <a:t> of </a:t>
                </a:r>
                <a:r>
                  <a:rPr lang="it-IT" sz="1600" i="1" dirty="0" err="1"/>
                  <a:t>solutions</a:t>
                </a:r>
                <a:endParaRPr lang="it-IT" sz="1600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B3ED7D9-773F-2149-8805-433B77E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897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Table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</p:spPr>
            <p:txBody>
              <a:bodyPr numCol="2">
                <a:normAutofit/>
              </a:bodyPr>
              <a:lstStyle/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Introduction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Basic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concepts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and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goals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Stability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Feasibility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Food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web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example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D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istribution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First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intuition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correlation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12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Structure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addition</a:t>
                </a:r>
                <a:endParaRPr lang="it-IT" sz="2800" b="1" cap="small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types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of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with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Role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of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Mean</a:t>
                </a:r>
                <a14:m>
                  <m:oMath xmlns:m="http://schemas.openxmlformats.org/officeDocument/2006/math">
                    <m:r>
                      <a:rPr lang="it-IT" sz="2800" b="1" i="0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(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≠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𝟎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)</m:t>
                    </m:r>
                  </m:oMath>
                </a14:m>
                <a:endParaRPr lang="it-IT" sz="2800" b="1" cap="small" dirty="0">
                  <a:latin typeface="Abadi MT Condensed Light" panose="020B0306030101010103" pitchFamily="34" charset="77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Multivariate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normal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distribution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100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Conclusions</a:t>
                </a: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sz="20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Discussion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Related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application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future work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Summary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0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>
                  <a:buSzPct val="120000"/>
                  <a:buFont typeface="Wingdings" pitchFamily="2" charset="2"/>
                  <a:buChar char="v"/>
                </a:pPr>
                <a:r>
                  <a:rPr lang="it-IT" sz="24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400" b="1" i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Backup </a:t>
                </a:r>
                <a:r>
                  <a:rPr lang="it-IT" sz="2400" b="1" i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slides</a:t>
                </a:r>
                <a:endParaRPr lang="it-IT" sz="2400" b="1" i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  <a:blipFill>
                <a:blip r:embed="rId2"/>
                <a:stretch>
                  <a:fillRect l="-1824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34E7AABC-67C3-A74C-9C3D-ABFAFD3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6609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ccia giù 22">
            <a:extLst>
              <a:ext uri="{FF2B5EF4-FFF2-40B4-BE49-F238E27FC236}">
                <a16:creationId xmlns:a16="http://schemas.microsoft.com/office/drawing/2014/main" id="{1A9810B9-AE2D-6649-809E-CA4CFF40A512}"/>
              </a:ext>
            </a:extLst>
          </p:cNvPr>
          <p:cNvSpPr/>
          <p:nvPr/>
        </p:nvSpPr>
        <p:spPr>
          <a:xfrm rot="21306336">
            <a:off x="8214610" y="2493315"/>
            <a:ext cx="443769" cy="3256904"/>
          </a:xfrm>
          <a:prstGeom prst="downArrow">
            <a:avLst>
              <a:gd name="adj1" fmla="val 34615"/>
              <a:gd name="adj2" fmla="val 6661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Since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there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simmetry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hypothesis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it-IT" sz="8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>
                  <a:alpha val="37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just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flips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-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th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edly we can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connect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any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two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of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solutions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ccia giù 43">
            <a:extLst>
              <a:ext uri="{FF2B5EF4-FFF2-40B4-BE49-F238E27FC236}">
                <a16:creationId xmlns:a16="http://schemas.microsoft.com/office/drawing/2014/main" id="{C3DB3ECA-48E3-B846-9364-4A2FBB46D1F3}"/>
              </a:ext>
            </a:extLst>
          </p:cNvPr>
          <p:cNvSpPr/>
          <p:nvPr/>
        </p:nvSpPr>
        <p:spPr>
          <a:xfrm rot="16200000">
            <a:off x="5128414" y="5619836"/>
            <a:ext cx="289688" cy="65729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/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is</a:t>
                </a:r>
                <a:r>
                  <a:rPr lang="it-IT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same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as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before</a:t>
                </a:r>
                <a:endParaRPr lang="it-IT" b="1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92BF65AE-4B48-894A-A1D6-1246A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2075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F7782D-A472-AC4D-9664-EF09CC7C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670" y="1427646"/>
            <a:ext cx="8638829" cy="310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1: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dots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expected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by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distribution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blipFill>
                <a:blip r:embed="rId4"/>
                <a:stretch>
                  <a:fillRect l="-514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9BDD8E5-300B-FC49-BA1D-0E6F144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288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Adding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correlation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2: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correlation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blipFill>
                <a:blip r:embed="rId4"/>
                <a:stretch>
                  <a:fillRect l="-331" t="-3030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C5FF1FD-6E64-EE4D-AB1C-1D7E3A34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670" y="1542321"/>
            <a:ext cx="8638829" cy="2879609"/>
          </a:xfrm>
          <a:prstGeom prst="rect">
            <a:avLst/>
          </a:prstGeom>
        </p:spPr>
      </p:pic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EF0AFDB0-7F5A-9043-914A-5F742CB5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9563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giù 5">
            <a:extLst>
              <a:ext uri="{FF2B5EF4-FFF2-40B4-BE49-F238E27FC236}">
                <a16:creationId xmlns:a16="http://schemas.microsoft.com/office/drawing/2014/main" id="{AAD17896-1C55-4A42-AACE-40A9D824CFE0}"/>
              </a:ext>
            </a:extLst>
          </p:cNvPr>
          <p:cNvSpPr/>
          <p:nvPr/>
        </p:nvSpPr>
        <p:spPr>
          <a:xfrm>
            <a:off x="4239928" y="4057049"/>
            <a:ext cx="664143" cy="548640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Addition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/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adjacency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an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undirected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graph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(</a:t>
                </a:r>
                <a:r>
                  <a:rPr lang="it-IT" i="1" u="sng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structure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Hadamard (entry-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wise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product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𝐷𝐴𝐷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diagonal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Recalling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      </a:t>
                </a:r>
                <a14:m>
                  <m:oMath xmlns:m="http://schemas.openxmlformats.org/officeDocument/2006/math">
                    <m:r>
                      <a:rPr lang="it-IT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has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</a:t>
                </a:r>
              </a:p>
              <a:p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has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remains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invariant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CFE2796E-B2E0-AC45-A8A9-BC5A3D330920}"/>
              </a:ext>
            </a:extLst>
          </p:cNvPr>
          <p:cNvSpPr/>
          <p:nvPr/>
        </p:nvSpPr>
        <p:spPr>
          <a:xfrm>
            <a:off x="895817" y="4619341"/>
            <a:ext cx="7352364" cy="121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cap="small" dirty="0" err="1"/>
              <a:t>Adding</a:t>
            </a:r>
            <a:r>
              <a:rPr lang="it-IT" sz="2000" i="1" cap="small" dirty="0"/>
              <a:t> network </a:t>
            </a:r>
            <a:r>
              <a:rPr lang="it-IT" sz="2000" i="1" cap="small" dirty="0" err="1"/>
              <a:t>structure</a:t>
            </a:r>
            <a:r>
              <a:rPr lang="it-IT" sz="2000" i="1" cap="small" dirty="0"/>
              <a:t> </a:t>
            </a:r>
            <a:r>
              <a:rPr lang="it-IT" sz="2000" b="1" i="1" u="sng" cap="small" dirty="0" err="1"/>
              <a:t>does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not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change</a:t>
            </a:r>
            <a:r>
              <a:rPr lang="it-IT" sz="2000" b="1" i="1" u="sng" cap="small" dirty="0"/>
              <a:t> </a:t>
            </a:r>
            <a:r>
              <a:rPr lang="it-IT" sz="2000" i="1" cap="small" dirty="0"/>
              <a:t>the </a:t>
            </a:r>
            <a:r>
              <a:rPr lang="it-IT" sz="2000" i="1" cap="small" dirty="0" err="1"/>
              <a:t>overall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probability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distribution</a:t>
            </a:r>
            <a:endParaRPr lang="it-IT" sz="2000" i="1" cap="small" dirty="0"/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0E2908AE-E40F-0842-A48E-39B3E073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42063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661" y="1621834"/>
            <a:ext cx="7650044" cy="276251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943349" y="4853836"/>
            <a:ext cx="590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3: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  <a:p>
            <a:r>
              <a:rPr lang="it-IT" sz="1600" i="1" dirty="0">
                <a:latin typeface="Constantia" panose="02030602050306030303" pitchFamily="18" charset="0"/>
              </a:rPr>
              <a:t>	Position of non-zero </a:t>
            </a:r>
            <a:r>
              <a:rPr lang="it-IT" sz="1600" i="1" dirty="0" err="1">
                <a:latin typeface="Constantia" panose="02030602050306030303" pitchFamily="18" charset="0"/>
              </a:rPr>
              <a:t>coefficients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41C94270-7243-5849-ACE8-146B458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9340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Constantia" panose="02030602050306030303" pitchFamily="18" charset="0"/>
                  </a:rPr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blipFill>
                <a:blip r:embed="rId3"/>
                <a:stretch>
                  <a:fillRect l="-482" t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6A8ED0-9FA2-7C43-A88D-CDE8ABB3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671" y="1542321"/>
            <a:ext cx="8638827" cy="2879609"/>
          </a:xfrm>
          <a:prstGeom prst="rect">
            <a:avLst/>
          </a:prstGeom>
        </p:spPr>
      </p:pic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60215245-2613-D441-8061-22364B3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4521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/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Values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used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in the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=−0.5;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 con freccia in giù 13">
            <a:extLst>
              <a:ext uri="{FF2B5EF4-FFF2-40B4-BE49-F238E27FC236}">
                <a16:creationId xmlns:a16="http://schemas.microsoft.com/office/drawing/2014/main" id="{DB824E63-002D-3C43-8B11-8AB865A7E6C3}"/>
              </a:ext>
            </a:extLst>
          </p:cNvPr>
          <p:cNvSpPr/>
          <p:nvPr/>
        </p:nvSpPr>
        <p:spPr>
          <a:xfrm>
            <a:off x="792346" y="2746334"/>
            <a:ext cx="7781503" cy="1602888"/>
          </a:xfrm>
          <a:prstGeom prst="downArrowCallout">
            <a:avLst>
              <a:gd name="adj1" fmla="val 19052"/>
              <a:gd name="adj2" fmla="val 20396"/>
              <a:gd name="adj3" fmla="val 16522"/>
              <a:gd name="adj4" fmla="val 681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/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Now,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700" dirty="0">
                    <a:latin typeface="Constantia" panose="02030602050306030303" pitchFamily="18" charset="0"/>
                  </a:rPr>
                  <a:t> introduce </a:t>
                </a:r>
                <a:r>
                  <a:rPr lang="it-IT" sz="1700" b="1" i="1" cap="small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700" b="1" i="1" cap="small" dirty="0">
                    <a:latin typeface="Constantia" panose="02030602050306030303" pitchFamily="18" charset="0"/>
                  </a:rPr>
                  <a:t> Competitors</a:t>
                </a:r>
                <a:r>
                  <a:rPr lang="it-IT" sz="1700" dirty="0">
                    <a:latin typeface="Constantia" panose="02030602050306030303" pitchFamily="18" charset="0"/>
                  </a:rPr>
                  <a:t>, so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, 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17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700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7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blipFill>
                <a:blip r:embed="rId5"/>
                <a:stretch>
                  <a:fillRect l="-450"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/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In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particular</a:t>
                </a:r>
                <a:r>
                  <a:rPr lang="it-IT" sz="1700" dirty="0">
                    <a:latin typeface="Constantia" panose="02030602050306030303" pitchFamily="18" charset="0"/>
                  </a:rPr>
                  <a:t> for the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inter-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700" i="1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C</a:t>
                </a:r>
                <a:r>
                  <a:rPr lang="it-IT" sz="1700" b="1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ompetitive)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endParaRPr lang="it-IT" sz="1700" b="0" cap="small" dirty="0">
                  <a:latin typeface="Constantia" panose="02030602050306030303" pitchFamily="18" charset="0"/>
                  <a:ea typeface="Cambria Math" panose="02040503050406030204" pitchFamily="18" charset="0"/>
                </a:endParaRP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intra-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endParaRPr lang="it-IT" sz="1700" b="0" i="1" cap="smal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blipFill>
                <a:blip r:embed="rId6"/>
                <a:stretch>
                  <a:fillRect l="-482" b="-44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7E5A6ED-745F-C941-AE4D-FEA3CC5CF254}"/>
              </a:ext>
            </a:extLst>
          </p:cNvPr>
          <p:cNvCxnSpPr/>
          <p:nvPr/>
        </p:nvCxnSpPr>
        <p:spPr>
          <a:xfrm flipH="1">
            <a:off x="3209557" y="3029591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69BD39D-A428-7B4D-B679-DA8CDF4985CA}"/>
              </a:ext>
            </a:extLst>
          </p:cNvPr>
          <p:cNvCxnSpPr/>
          <p:nvPr/>
        </p:nvCxnSpPr>
        <p:spPr>
          <a:xfrm flipH="1">
            <a:off x="3209557" y="3536993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/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Since,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want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keep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LDS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condition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olo 15">
            <a:extLst>
              <a:ext uri="{FF2B5EF4-FFF2-40B4-BE49-F238E27FC236}">
                <a16:creationId xmlns:a16="http://schemas.microsoft.com/office/drawing/2014/main" id="{5AF82B34-3CFA-7E4B-902C-8BE8C90CE903}"/>
              </a:ext>
            </a:extLst>
          </p:cNvPr>
          <p:cNvSpPr/>
          <p:nvPr/>
        </p:nvSpPr>
        <p:spPr>
          <a:xfrm>
            <a:off x="7101242" y="4211760"/>
            <a:ext cx="742278" cy="639895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3E2A74-4670-2D4A-88F5-0287F3C82A4E}"/>
              </a:ext>
            </a:extLst>
          </p:cNvPr>
          <p:cNvSpPr txBox="1"/>
          <p:nvPr/>
        </p:nvSpPr>
        <p:spPr>
          <a:xfrm>
            <a:off x="7304707" y="4288800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!</a:t>
            </a:r>
          </a:p>
        </p:txBody>
      </p:sp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1079CE61-11B0-0F43-8C8F-4E54C93BB9EB}"/>
              </a:ext>
            </a:extLst>
          </p:cNvPr>
          <p:cNvCxnSpPr>
            <a:cxnSpLocks/>
          </p:cNvCxnSpPr>
          <p:nvPr/>
        </p:nvCxnSpPr>
        <p:spPr>
          <a:xfrm rot="5400000">
            <a:off x="4359863" y="5155840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A426B635-AC17-F54E-9451-77ACDD8A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423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3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BC79225-82D4-8F45-8EF3-711278583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EFCC92-6DBF-3443-8F05-6774F28D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BE89E506-D8F0-FD42-B703-A4571666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26746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DE0980F9-7948-5249-B156-ED71E6200E00}"/>
              </a:ext>
            </a:extLst>
          </p:cNvPr>
          <p:cNvSpPr/>
          <p:nvPr/>
        </p:nvSpPr>
        <p:spPr>
          <a:xfrm>
            <a:off x="6250193" y="5357308"/>
            <a:ext cx="2158179" cy="10327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7D834A-3AD0-BE44-903F-3143213B8250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834309" y="4980543"/>
            <a:ext cx="1465397" cy="320866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FIGURE 4: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5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4AB62BCF-4EDF-4F48-8FA4-388E53297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27BEEE-6C3C-3A4A-A161-3BBCBF84B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62B45F-AD00-5445-97DB-1349766A14D6}"/>
              </a:ext>
            </a:extLst>
          </p:cNvPr>
          <p:cNvSpPr/>
          <p:nvPr/>
        </p:nvSpPr>
        <p:spPr>
          <a:xfrm>
            <a:off x="138264" y="1179021"/>
            <a:ext cx="8799755" cy="3229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F32FB3FB-E052-AA4E-A36D-0EAB5B13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5797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1A065E0D-50A4-864C-A52A-3AA473E9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6377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Introduction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</p:spPr>
            <p:txBody>
              <a:bodyPr>
                <a:noAutofit/>
              </a:bodyPr>
              <a:lstStyle/>
              <a:p>
                <a:pPr marL="0" indent="0"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</a:rPr>
                  <a:t>Starting from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Generalized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Lotka</a:t>
                </a:r>
                <a:r>
                  <a:rPr lang="it-IT" sz="1600" dirty="0">
                    <a:latin typeface="Constantia" panose="02030602050306030303" pitchFamily="18" charset="0"/>
                  </a:rPr>
                  <a:t>-Volterra (GLV)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population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600" dirty="0">
                    <a:latin typeface="Constantia" panose="02030602050306030303" pitchFamily="18" charset="0"/>
                  </a:rPr>
                  <a:t>:</a:t>
                </a:r>
              </a:p>
              <a:p>
                <a:pPr marL="0" indent="0" algn="ctr">
                  <a:buSzPct val="120000"/>
                  <a:buNone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0" indent="0" algn="ctr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𝑋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∈[1,2,…,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]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#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different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abundance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𝑟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rate</a:t>
                </a: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𝐴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  <a:blipFill>
                <a:blip r:embed="rId3"/>
                <a:stretch>
                  <a:fillRect l="-337" t="-15217" b="-3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1ABFB-8478-CC49-BAAA-6331EF4E14C1}"/>
              </a:ext>
            </a:extLst>
          </p:cNvPr>
          <p:cNvSpPr txBox="1"/>
          <p:nvPr/>
        </p:nvSpPr>
        <p:spPr>
          <a:xfrm>
            <a:off x="8038239" y="1691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DIFFERENT PERSPECTIVE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all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>
                    <a:latin typeface="Constantia" panose="02030602050306030303" pitchFamily="18" charset="0"/>
                  </a:rPr>
                  <a:t>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in a community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cohexist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</a:p>
              <a:p>
                <a:pPr algn="ctr"/>
                <a:r>
                  <a:rPr lang="it-IT" sz="3200" dirty="0">
                    <a:latin typeface="Constantia" panose="02030602050306030303" pitchFamily="18" charset="0"/>
                  </a:rPr>
                  <a:t>=</a:t>
                </a:r>
              </a:p>
              <a:p>
                <a:pPr algn="ctr"/>
                <a:r>
                  <a:rPr lang="it-IT" sz="1600" b="1" i="1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finding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(out of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)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evolution</a:t>
                </a:r>
                <a:endParaRPr lang="it-IT" sz="1600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blipFill>
                <a:blip r:embed="rId5"/>
                <a:stretch>
                  <a:fillRect t="-1802" b="-36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llout con freccia in giù 18">
            <a:extLst>
              <a:ext uri="{FF2B5EF4-FFF2-40B4-BE49-F238E27FC236}">
                <a16:creationId xmlns:a16="http://schemas.microsoft.com/office/drawing/2014/main" id="{A3B0276C-218D-F14F-8DA6-3BEB60DDEF7D}"/>
              </a:ext>
            </a:extLst>
          </p:cNvPr>
          <p:cNvSpPr/>
          <p:nvPr/>
        </p:nvSpPr>
        <p:spPr>
          <a:xfrm>
            <a:off x="706904" y="3497214"/>
            <a:ext cx="7774085" cy="1400291"/>
          </a:xfrm>
          <a:prstGeom prst="downArrowCallout">
            <a:avLst>
              <a:gd name="adj1" fmla="val 8342"/>
              <a:gd name="adj2" fmla="val 12506"/>
              <a:gd name="adj3" fmla="val 10424"/>
              <a:gd name="adj4" fmla="val 7538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120000"/>
            </a:pPr>
            <a:r>
              <a:rPr lang="it-IT" sz="2000" b="1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PROBLEMS</a:t>
            </a:r>
            <a:r>
              <a:rPr lang="it-IT" sz="2000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difficult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manage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lot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   →   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parameters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fine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tuning</a:t>
            </a:r>
            <a:endParaRPr lang="it-IT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observe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only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portions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(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pruned</a:t>
            </a:r>
            <a:r>
              <a:rPr lang="it-IT" sz="1600" i="1" dirty="0">
                <a:solidFill>
                  <a:schemeClr val="tx1"/>
                </a:solidFill>
                <a:latin typeface="Constantia" panose="02030602050306030303" pitchFamily="18" charset="0"/>
              </a:rPr>
              <a:t> by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dynamics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)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instead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entire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’ pool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Segnaposto piè di pagina 3">
            <a:extLst>
              <a:ext uri="{FF2B5EF4-FFF2-40B4-BE49-F238E27FC236}">
                <a16:creationId xmlns:a16="http://schemas.microsoft.com/office/drawing/2014/main" id="{0110ED1A-1BE0-3844-986E-B9EFE2D0A397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854C38E-62BA-AC4F-845B-FB07531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3522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blipFill>
                <a:blip r:embed="rId6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38199EAE-A01F-3945-BB6F-893AEF73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31189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blipFill>
                <a:blip r:embed="rId6"/>
                <a:stretch>
                  <a:fillRect t="-1299" b="-2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/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numCol="1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         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• 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0BAC52-B05C-8B4D-9FF6-BC38AD4F29AE}"/>
              </a:ext>
            </a:extLst>
          </p:cNvPr>
          <p:cNvSpPr txBox="1"/>
          <p:nvPr/>
        </p:nvSpPr>
        <p:spPr>
          <a:xfrm>
            <a:off x="8202523" y="4508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[4]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F080862-F8B9-E34E-8B36-17BF512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412852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The </a:t>
                </a:r>
                <a:r>
                  <a:rPr lang="it-IT" b="1" i="1" dirty="0">
                    <a:latin typeface="Constantia" panose="02030602050306030303" pitchFamily="18" charset="0"/>
                  </a:rPr>
                  <a:t>mode</a:t>
                </a:r>
                <a:r>
                  <a:rPr lang="it-IT" dirty="0">
                    <a:latin typeface="Constantia" panose="02030602050306030303" pitchFamily="18" charset="0"/>
                  </a:rPr>
                  <a:t> of the </a:t>
                </a:r>
                <a:r>
                  <a:rPr lang="it-IT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is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sz="10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blipFill>
                <a:blip r:embed="rId3"/>
                <a:stretch>
                  <a:fillRect l="-671" t="-1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A </a:t>
                </a:r>
                <a:r>
                  <a:rPr lang="it-IT" dirty="0" err="1">
                    <a:latin typeface="Constantia" panose="02030602050306030303" pitchFamily="18" charset="0"/>
                  </a:rPr>
                  <a:t>simple</a:t>
                </a:r>
                <a:r>
                  <a:rPr lang="it-IT" dirty="0">
                    <a:latin typeface="Constantia" panose="02030602050306030303" pitchFamily="18" charset="0"/>
                  </a:rPr>
                  <a:t> relation </a:t>
                </a:r>
                <a:r>
                  <a:rPr lang="it-IT" dirty="0" err="1">
                    <a:latin typeface="Constantia" panose="02030602050306030303" pitchFamily="18" charset="0"/>
                  </a:rPr>
                  <a:t>arises</a:t>
                </a:r>
                <a:r>
                  <a:rPr lang="it-IT" dirty="0">
                    <a:latin typeface="Constantia" panose="02030602050306030303" pitchFamily="18" charset="0"/>
                  </a:rPr>
                  <a:t> for the curve </a:t>
                </a:r>
                <a:r>
                  <a:rPr lang="it-IT" dirty="0" err="1">
                    <a:latin typeface="Constantia" panose="02030602050306030303" pitchFamily="18" charset="0"/>
                  </a:rPr>
                  <a:t>that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separates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left</a:t>
                </a:r>
                <a:r>
                  <a:rPr lang="it-IT" i="1" dirty="0">
                    <a:latin typeface="Constantia" panose="02030602050306030303" pitchFamily="18" charset="0"/>
                  </a:rPr>
                  <a:t> and </a:t>
                </a:r>
                <a:r>
                  <a:rPr lang="it-IT" i="1" u="sng" dirty="0">
                    <a:latin typeface="Constantia" panose="02030602050306030303" pitchFamily="18" charset="0"/>
                  </a:rPr>
                  <a:t>right-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skewed</a:t>
                </a:r>
                <a:r>
                  <a:rPr lang="it-IT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distributions</a:t>
                </a:r>
                <a:r>
                  <a:rPr lang="it-IT" dirty="0">
                    <a:latin typeface="Constantia" panose="02030602050306030303" pitchFamily="18" charset="0"/>
                  </a:rPr>
                  <a:t> by </a:t>
                </a:r>
                <a:r>
                  <a:rPr lang="it-IT" dirty="0" err="1">
                    <a:latin typeface="Constantia" panose="02030602050306030303" pitchFamily="18" charset="0"/>
                  </a:rPr>
                  <a:t>choosing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    ⟹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blipFill>
                <a:blip r:embed="rId5"/>
                <a:stretch>
                  <a:fillRect l="-485" t="-495" r="-485" b="-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6525B1-ADDC-0245-B56B-520A3E4A048D}"/>
              </a:ext>
            </a:extLst>
          </p:cNvPr>
          <p:cNvSpPr txBox="1"/>
          <p:nvPr/>
        </p:nvSpPr>
        <p:spPr>
          <a:xfrm>
            <a:off x="7415491" y="20709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/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b="0" i="0" dirty="0">
                    <a:latin typeface="Constantia" panose="02030602050306030303" pitchFamily="18" charset="0"/>
                  </a:rPr>
                  <a:t>where:</a:t>
                </a:r>
                <a14:m>
                  <m:oMath xmlns:m="http://schemas.openxmlformats.org/officeDocument/2006/math"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l-GR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) = </m:t>
                    </m:r>
                    <m:rad>
                      <m:radPr>
                        <m:degHide m:val="on"/>
                        <m:ctrlPr>
                          <a:rPr lang="it-IT" sz="1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400" i="0" dirty="0">
                            <a:latin typeface="Cambria Math" panose="02040503050406030204" pitchFamily="18" charset="0"/>
                          </a:rPr>
                          <m:t>erf</m:t>
                        </m:r>
                      </m:e>
                      <m:sup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400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 − 1) </m:t>
                    </m:r>
                  </m:oMath>
                </a14:m>
                <a:endParaRPr lang="it-IT" sz="1400" dirty="0">
                  <a:latin typeface="Constantia" panose="02030602050306030303" pitchFamily="18" charset="0"/>
                </a:endParaRPr>
              </a:p>
              <a:p>
                <a:endParaRPr lang="it-IT" sz="1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4E95846A-3034-BB4C-8F1E-BE4F8F9794FF}"/>
              </a:ext>
            </a:extLst>
          </p:cNvPr>
          <p:cNvSpPr/>
          <p:nvPr/>
        </p:nvSpPr>
        <p:spPr>
          <a:xfrm>
            <a:off x="1122904" y="2928383"/>
            <a:ext cx="3018790" cy="516367"/>
          </a:xfrm>
          <a:prstGeom prst="bracketPair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3BC70A-75BA-5249-A1E0-DDF53A629C2B}"/>
              </a:ext>
            </a:extLst>
          </p:cNvPr>
          <p:cNvCxnSpPr/>
          <p:nvPr/>
        </p:nvCxnSpPr>
        <p:spPr>
          <a:xfrm>
            <a:off x="5390310" y="2826734"/>
            <a:ext cx="0" cy="719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9781421-D17E-EB4A-B73D-E8CEF2B42F28}"/>
              </a:ext>
            </a:extLst>
          </p:cNvPr>
          <p:cNvSpPr txBox="1"/>
          <p:nvPr/>
        </p:nvSpPr>
        <p:spPr>
          <a:xfrm>
            <a:off x="5190451" y="55772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[6]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A813A09-2193-8E4B-B95D-FAE9BC3B72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8309" y="2999959"/>
            <a:ext cx="2714232" cy="3166605"/>
          </a:xfrm>
          <a:prstGeom prst="rect">
            <a:avLst/>
          </a:prstGeom>
        </p:spPr>
      </p:pic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0F095560-08A5-0F48-9DEC-AD1D827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06327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204856"/>
            <a:ext cx="8269877" cy="4894728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4A4EE790-EE8B-8D4A-9F64-1E5FF13A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5936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183341"/>
            <a:ext cx="8269877" cy="4984941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9371E0A7-D7E3-1C47-BD82-0A27007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1100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Conclusions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/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Food web </a:t>
                </a:r>
                <a:r>
                  <a:rPr lang="it-IT" b="1" cap="small" dirty="0">
                    <a:latin typeface="Constantia" panose="02030602050306030303" pitchFamily="18" charset="0"/>
                  </a:rPr>
                  <a:t>	</a:t>
                </a:r>
                <a:r>
                  <a:rPr lang="it-IT" dirty="0">
                    <a:latin typeface="Constantia" panose="02030602050306030303" pitchFamily="18" charset="0"/>
                  </a:rPr>
                  <a:t>	 </a:t>
                </a:r>
                <a:r>
                  <a:rPr lang="it-IT" dirty="0" err="1">
                    <a:latin typeface="Constantia" panose="02030602050306030303" pitchFamily="18" charset="0"/>
                  </a:rPr>
                  <a:t>sampled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>
                    <a:latin typeface="Constantia" panose="0203060205030603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independently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			↓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blipFill>
                <a:blip r:embed="rId3"/>
                <a:stretch>
                  <a:fillRect t="-6780" b="-1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/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generation of </a:t>
                </a:r>
                <a:r>
                  <a:rPr lang="it-IT" i="1" dirty="0">
                    <a:latin typeface="Constantia" panose="02030602050306030303" pitchFamily="18" charset="0"/>
                  </a:rPr>
                  <a:t>"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bad</a:t>
                </a:r>
                <a:r>
                  <a:rPr lang="it-IT" i="1" dirty="0">
                    <a:latin typeface="Constantia" panose="02030602050306030303" pitchFamily="18" charset="0"/>
                  </a:rPr>
                  <a:t>" </a:t>
                </a:r>
                <a:r>
                  <a:rPr lang="it-IT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&lt;0) </m:t>
                    </m:r>
                  </m:oMath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r>
                  <a:rPr lang="it-IT" dirty="0">
                    <a:latin typeface="Constantia" panose="02030602050306030303" pitchFamily="18" charset="0"/>
                  </a:rPr>
                  <a:t>	</a:t>
                </a:r>
                <a:r>
                  <a:rPr lang="it-IT" dirty="0" err="1">
                    <a:latin typeface="Constantia" panose="02030602050306030303" pitchFamily="18" charset="0"/>
                  </a:rPr>
                  <a:t>surely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sz="2000" b="1" cap="small" dirty="0" err="1">
                    <a:latin typeface="Constantia" panose="02030602050306030303" pitchFamily="18" charset="0"/>
                  </a:rPr>
                  <a:t>extincted</a:t>
                </a:r>
                <a:r>
                  <a:rPr lang="it-IT" b="1" dirty="0">
                    <a:latin typeface="Constantia" panose="02030602050306030303" pitchFamily="18" charset="0"/>
                  </a:rPr>
                  <a:t>!  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cap="small" dirty="0">
                    <a:latin typeface="Constantia" panose="02030602050306030303" pitchFamily="18" charset="0"/>
                  </a:rPr>
                  <a:t>     </a:t>
                </a:r>
                <a:r>
                  <a:rPr lang="it-IT" b="1" i="1" u="sng" cap="small" dirty="0">
                    <a:latin typeface="Constantia" panose="02030602050306030303" pitchFamily="18" charset="0"/>
                  </a:rPr>
                  <a:t>CORRELATION </a:t>
                </a:r>
                <a:endParaRPr lang="it-IT" i="1" u="sng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blipFill>
                <a:blip r:embed="rId4"/>
                <a:stretch>
                  <a:fillRect l="-690" t="-2632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53BB18B4-20D5-2243-A764-7BBA6387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r="9776"/>
          <a:stretch/>
        </p:blipFill>
        <p:spPr>
          <a:xfrm>
            <a:off x="40394" y="2867990"/>
            <a:ext cx="4024309" cy="250115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5D8BF4-D0EB-5A44-AF1B-91D425AD5EDB}"/>
              </a:ext>
            </a:extLst>
          </p:cNvPr>
          <p:cNvCxnSpPr/>
          <p:nvPr/>
        </p:nvCxnSpPr>
        <p:spPr>
          <a:xfrm>
            <a:off x="3098203" y="1267352"/>
            <a:ext cx="77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4391F7-DF2E-7543-A9C7-E5F5F66D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3951" y="2876861"/>
            <a:ext cx="5020049" cy="2510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/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dirty="0"/>
                  <a:t>FIGURE 6: 	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cap="small" dirty="0" err="1">
                    <a:latin typeface="Constantia" panose="02030602050306030303" pitchFamily="18" charset="0"/>
                  </a:rPr>
                  <a:t>left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parts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eigenvalues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z</a:t>
                </a:r>
                <a:r>
                  <a:rPr lang="it-IT" sz="1400" i="1" dirty="0">
                    <a:latin typeface="Constantia" panose="02030602050306030303" pitchFamily="18" charset="0"/>
                  </a:rPr>
                  <a:t>) of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4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...*</a:t>
                </a:r>
              </a:p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cap="small" dirty="0">
                    <a:latin typeface="Constantia" panose="02030602050306030303" pitchFamily="18" charset="0"/>
                  </a:rPr>
                  <a:t>		right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: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rates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…*</a:t>
                </a:r>
              </a:p>
              <a:p>
                <a:r>
                  <a:rPr lang="it-IT" sz="1400" i="1" dirty="0">
                    <a:latin typeface="Constantia" panose="02030602050306030303" pitchFamily="18" charset="0"/>
                  </a:rPr>
                  <a:t>		</a:t>
                </a:r>
              </a:p>
              <a:p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*…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before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reached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400" i="1" dirty="0">
                    <a:latin typeface="Constantia" panose="02030602050306030303" pitchFamily="18" charset="0"/>
                  </a:rPr>
                  <a:t>.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; 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survived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=1525 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species). 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blipFill>
                <a:blip r:embed="rId7"/>
                <a:stretch>
                  <a:fillRect l="-289" t="-1235" b="-6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1996642-331B-5148-968C-08A5D66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157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C3D84577-DAA5-6A4F-8652-3EDBE32E3D3E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5C3A0BC5-4062-6D44-BC16-550E647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6426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D2F58-B9D3-B74D-A9EA-F4E951FE701D}"/>
              </a:ext>
            </a:extLst>
          </p:cNvPr>
          <p:cNvSpPr txBox="1"/>
          <p:nvPr/>
        </p:nvSpPr>
        <p:spPr>
          <a:xfrm>
            <a:off x="451820" y="3693064"/>
            <a:ext cx="824035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Future work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40DD65-744E-4C4B-BCF0-C98480F35A9D}"/>
              </a:ext>
            </a:extLst>
          </p:cNvPr>
          <p:cNvSpPr txBox="1"/>
          <p:nvPr/>
        </p:nvSpPr>
        <p:spPr>
          <a:xfrm>
            <a:off x="451821" y="4144065"/>
            <a:ext cx="824035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Consider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stronger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form</a:t>
            </a:r>
            <a:r>
              <a:rPr lang="it-IT" sz="1600" dirty="0">
                <a:latin typeface="Constantia" panose="02030602050306030303" pitchFamily="18" charset="0"/>
              </a:rPr>
              <a:t> of networks,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also</a:t>
            </a:r>
            <a:r>
              <a:rPr lang="it-IT" sz="1600" dirty="0">
                <a:latin typeface="Constantia" panose="02030602050306030303" pitchFamily="18" charset="0"/>
              </a:rPr>
              <a:t> the non-zero </a:t>
            </a:r>
            <a:r>
              <a:rPr lang="it-IT" sz="1600" dirty="0" err="1">
                <a:latin typeface="Constantia" panose="02030602050306030303" pitchFamily="18" charset="0"/>
              </a:rPr>
              <a:t>coefficient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have</a:t>
            </a:r>
            <a:r>
              <a:rPr lang="it-IT" sz="1600" dirty="0">
                <a:latin typeface="Constantia" panose="02030602050306030303" pitchFamily="18" charset="0"/>
              </a:rPr>
              <a:t>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Relaxing</a:t>
            </a:r>
            <a:r>
              <a:rPr lang="it-IT" sz="1600" dirty="0">
                <a:latin typeface="Constantia" panose="02030602050306030303" pitchFamily="18" charset="0"/>
              </a:rPr>
              <a:t> LDS </a:t>
            </a:r>
            <a:r>
              <a:rPr lang="it-IT" sz="1600" dirty="0" err="1">
                <a:latin typeface="Constantia" panose="02030602050306030303" pitchFamily="18" charset="0"/>
              </a:rPr>
              <a:t>condition</a:t>
            </a:r>
            <a:r>
              <a:rPr lang="it-IT" sz="1600" dirty="0">
                <a:latin typeface="Constantia" panose="02030602050306030303" pitchFamily="18" charset="0"/>
              </a:rPr>
              <a:t>  → </a:t>
            </a:r>
            <a:r>
              <a:rPr lang="it-IT" sz="1600" dirty="0" err="1">
                <a:latin typeface="Constantia" panose="02030602050306030303" pitchFamily="18" charset="0"/>
              </a:rPr>
              <a:t>very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challenging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Understanding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process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are </a:t>
            </a:r>
            <a:r>
              <a:rPr lang="it-IT" sz="1600" dirty="0" err="1">
                <a:latin typeface="Constantia" panose="02030602050306030303" pitchFamily="18" charset="0"/>
              </a:rPr>
              <a:t>built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314D3497-91F4-D34A-9BC3-57320336DA2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DB38BC6D-9C9E-304C-8961-A66A6A6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Summary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D610A-52BE-4042-B182-E40DD86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38</a:t>
            </a:fld>
            <a:r>
              <a:rPr lang="it-IT" sz="1400" dirty="0"/>
              <a:t> of 38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603624" y="1215001"/>
            <a:ext cx="8014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u="sng" cap="small" dirty="0" err="1">
                <a:latin typeface="Constantia" panose="02030602050306030303" pitchFamily="18" charset="0"/>
              </a:rPr>
              <a:t>summarizing</a:t>
            </a:r>
            <a:r>
              <a:rPr lang="it-IT" sz="2000" i="1" dirty="0">
                <a:latin typeface="Constantia" panose="02030602050306030303" pitchFamily="18" charset="0"/>
              </a:rPr>
              <a:t>:</a:t>
            </a:r>
          </a:p>
          <a:p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>
                <a:latin typeface="Constantia" panose="02030602050306030303" pitchFamily="18" charset="0"/>
              </a:rPr>
              <a:t>Large </a:t>
            </a:r>
            <a:r>
              <a:rPr lang="it-IT" dirty="0" err="1">
                <a:latin typeface="Constantia" panose="02030602050306030303" pitchFamily="18" charset="0"/>
              </a:rPr>
              <a:t>communities</a:t>
            </a:r>
            <a:r>
              <a:rPr lang="it-IT" dirty="0">
                <a:latin typeface="Constantia" panose="02030602050306030303" pitchFamily="18" charset="0"/>
              </a:rPr>
              <a:t> can </a:t>
            </a:r>
            <a:r>
              <a:rPr lang="it-IT" dirty="0" err="1">
                <a:latin typeface="Constantia" panose="02030602050306030303" pitchFamily="18" charset="0"/>
              </a:rPr>
              <a:t>stably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coexist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thanks</a:t>
            </a:r>
            <a:r>
              <a:rPr lang="it-IT" dirty="0">
                <a:latin typeface="Constantia" panose="02030602050306030303" pitchFamily="18" charset="0"/>
              </a:rPr>
              <a:t> to the </a:t>
            </a:r>
            <a:r>
              <a:rPr lang="it-IT" dirty="0" err="1">
                <a:latin typeface="Constantia" panose="02030602050306030303" pitchFamily="18" charset="0"/>
              </a:rPr>
              <a:t>selection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imposed</a:t>
            </a:r>
            <a:r>
              <a:rPr lang="it-IT" dirty="0">
                <a:latin typeface="Constantia" panose="02030602050306030303" pitchFamily="18" charset="0"/>
              </a:rPr>
              <a:t> by the </a:t>
            </a:r>
            <a:r>
              <a:rPr lang="it-IT" dirty="0" err="1">
                <a:latin typeface="Constantia" panose="02030602050306030303" pitchFamily="18" charset="0"/>
              </a:rPr>
              <a:t>dynamical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pruning</a:t>
            </a:r>
            <a:r>
              <a:rPr lang="it-IT" dirty="0">
                <a:latin typeface="Constantia" panose="02030602050306030303" pitchFamily="18" charset="0"/>
              </a:rPr>
              <a:t> of a large </a:t>
            </a:r>
            <a:r>
              <a:rPr lang="it-IT" dirty="0" err="1">
                <a:latin typeface="Constantia" panose="02030602050306030303" pitchFamily="18" charset="0"/>
              </a:rPr>
              <a:t>species</a:t>
            </a:r>
            <a:r>
              <a:rPr lang="it-IT" dirty="0">
                <a:latin typeface="Constantia" panose="02030602050306030303" pitchFamily="18" charset="0"/>
              </a:rPr>
              <a:t> pool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err="1">
                <a:latin typeface="Constantia" panose="02030602050306030303" pitchFamily="18" charset="0"/>
              </a:rPr>
              <a:t>Successfully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tested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many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different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structures</a:t>
            </a:r>
            <a:r>
              <a:rPr lang="it-IT" dirty="0">
                <a:latin typeface="Constantia" panose="02030602050306030303" pitchFamily="18" charset="0"/>
              </a:rPr>
              <a:t>, no </a:t>
            </a:r>
            <a:r>
              <a:rPr lang="it-IT" dirty="0" err="1">
                <a:latin typeface="Constantia" panose="02030602050306030303" pitchFamily="18" charset="0"/>
              </a:rPr>
              <a:t>particular</a:t>
            </a:r>
            <a:r>
              <a:rPr lang="it-IT" dirty="0">
                <a:latin typeface="Constantia" panose="02030602050306030303" pitchFamily="18" charset="0"/>
              </a:rPr>
              <a:t> impact from network once </a:t>
            </a:r>
            <a:r>
              <a:rPr lang="it-IT" dirty="0" err="1">
                <a:latin typeface="Constantia" panose="02030602050306030303" pitchFamily="18" charset="0"/>
              </a:rPr>
              <a:t>stability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reached</a:t>
            </a:r>
            <a:endParaRPr lang="it-IT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/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/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No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differences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/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400" b="1" cap="small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/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   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but</a:t>
                </a:r>
                <a:r>
                  <a:rPr lang="it-IT" sz="1600" dirty="0">
                    <a:latin typeface="Constantia" panose="02030602050306030303" pitchFamily="18" charset="0"/>
                  </a:rPr>
                  <a:t> with strong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central</a:t>
                </a:r>
                <a:r>
                  <a:rPr lang="it-IT" sz="1600" dirty="0">
                    <a:latin typeface="Constantia" panose="02030602050306030303" pitchFamily="18" charset="0"/>
                  </a:rPr>
                  <a:t> 	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tendency</a:t>
                </a:r>
                <a:r>
                  <a:rPr lang="it-IT" sz="1600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known</a:t>
                </a:r>
                <a:r>
                  <a:rPr lang="it-IT" sz="1600" dirty="0">
                    <a:latin typeface="Constantia" panose="02030602050306030303" pitchFamily="18" charset="0"/>
                  </a:rPr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Little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effect</a:t>
                </a:r>
                <a:r>
                  <a:rPr lang="it-IT" sz="1600" dirty="0">
                    <a:latin typeface="Constantia" panose="02030602050306030303" pitchFamily="18" charset="0"/>
                  </a:rPr>
                  <a:t> due to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blipFill>
                <a:blip r:embed="rId6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urva 7">
            <a:extLst>
              <a:ext uri="{FF2B5EF4-FFF2-40B4-BE49-F238E27FC236}">
                <a16:creationId xmlns:a16="http://schemas.microsoft.com/office/drawing/2014/main" id="{AE7A4D68-33B2-4749-B731-D12AD1B25C7B}"/>
              </a:ext>
            </a:extLst>
          </p:cNvPr>
          <p:cNvSpPr/>
          <p:nvPr/>
        </p:nvSpPr>
        <p:spPr>
          <a:xfrm rot="10800000" flipH="1">
            <a:off x="5613400" y="4734820"/>
            <a:ext cx="330200" cy="490913"/>
          </a:xfrm>
          <a:prstGeom prst="bentArrow">
            <a:avLst>
              <a:gd name="adj1" fmla="val 14976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E0FA9F-8327-8545-911A-D2814B9EBA01}"/>
              </a:ext>
            </a:extLst>
          </p:cNvPr>
          <p:cNvSpPr/>
          <p:nvPr/>
        </p:nvSpPr>
        <p:spPr>
          <a:xfrm>
            <a:off x="5982447" y="4764638"/>
            <a:ext cx="2596776" cy="7023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piè di pagina 3">
            <a:extLst>
              <a:ext uri="{FF2B5EF4-FFF2-40B4-BE49-F238E27FC236}">
                <a16:creationId xmlns:a16="http://schemas.microsoft.com/office/drawing/2014/main" id="{064BCDCA-069A-A04B-9430-8E24EA8F628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681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081403-FA35-0E45-83C3-8E5E19A5267C}"/>
              </a:ext>
            </a:extLst>
          </p:cNvPr>
          <p:cNvSpPr txBox="1"/>
          <p:nvPr/>
        </p:nvSpPr>
        <p:spPr>
          <a:xfrm>
            <a:off x="4678914" y="3607805"/>
            <a:ext cx="35864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STABILITY 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6526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B02851-6611-EB41-AAB0-A963C618B054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EB9725C2-824D-5848-A138-5840BA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096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55BB53-3868-3C49-8BAA-4BB4B83BE399}"/>
              </a:ext>
            </a:extLst>
          </p:cNvPr>
          <p:cNvSpPr txBox="1"/>
          <p:nvPr/>
        </p:nvSpPr>
        <p:spPr>
          <a:xfrm>
            <a:off x="1014564" y="3075057"/>
            <a:ext cx="711487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cap="small" dirty="0">
                <a:latin typeface="Constantia" panose="02030602050306030303" pitchFamily="18" charset="0"/>
              </a:rPr>
              <a:t>BACKUP SLIDES</a:t>
            </a:r>
            <a:endParaRPr lang="it-IT" sz="1400" b="1" cap="smal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4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Other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483" y="1853598"/>
            <a:ext cx="7542678" cy="249150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546758" y="4368889"/>
            <a:ext cx="624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7: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</a:t>
            </a:r>
            <a:r>
              <a:rPr lang="it-IT" sz="1600" i="1" dirty="0" err="1">
                <a:latin typeface="Constantia" panose="02030602050306030303" pitchFamily="18" charset="0"/>
              </a:rPr>
              <a:t>other</a:t>
            </a:r>
            <a:r>
              <a:rPr lang="it-IT" sz="1600" i="1" dirty="0">
                <a:latin typeface="Constantia" panose="02030602050306030303" pitchFamily="18" charset="0"/>
              </a:rPr>
              <a:t>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24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FD3A3E-FFB5-044B-90EE-620BE627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3" t="11336" r="5292" b="14381"/>
          <a:stretch/>
        </p:blipFill>
        <p:spPr>
          <a:xfrm>
            <a:off x="976051" y="1187141"/>
            <a:ext cx="7191897" cy="45918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F33F2-6FB9-2549-8A27-5E7711644C40}"/>
              </a:ext>
            </a:extLst>
          </p:cNvPr>
          <p:cNvSpPr txBox="1"/>
          <p:nvPr/>
        </p:nvSpPr>
        <p:spPr>
          <a:xfrm>
            <a:off x="8076480" y="5270749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5311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24B032-ECAB-7745-9636-6BF4F4024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1" t="30889" r="14330" b="10032"/>
          <a:stretch/>
        </p:blipFill>
        <p:spPr>
          <a:xfrm>
            <a:off x="993913" y="1630018"/>
            <a:ext cx="6849607" cy="3916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F2E4A-C73A-D345-97A8-F668339EDAA8}"/>
              </a:ext>
            </a:extLst>
          </p:cNvPr>
          <p:cNvSpPr txBox="1"/>
          <p:nvPr/>
        </p:nvSpPr>
        <p:spPr>
          <a:xfrm>
            <a:off x="8064105" y="4800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[8]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A20DF58-8828-814D-9064-A2DC8AFA0AE3}"/>
              </a:ext>
            </a:extLst>
          </p:cNvPr>
          <p:cNvSpPr/>
          <p:nvPr/>
        </p:nvSpPr>
        <p:spPr>
          <a:xfrm>
            <a:off x="5022593" y="287852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A0393C3-D012-2847-897C-AF7AE589E809}"/>
              </a:ext>
            </a:extLst>
          </p:cNvPr>
          <p:cNvSpPr txBox="1"/>
          <p:nvPr/>
        </p:nvSpPr>
        <p:spPr>
          <a:xfrm>
            <a:off x="4932728" y="2915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4425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- 3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13E6C-D6BD-3342-9180-997F30F4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1318" r="14999" b="12063"/>
          <a:stretch/>
        </p:blipFill>
        <p:spPr>
          <a:xfrm>
            <a:off x="904461" y="1127745"/>
            <a:ext cx="6788426" cy="5078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592FE5-CF72-3F4C-AE9F-7B9EAB409072}"/>
              </a:ext>
            </a:extLst>
          </p:cNvPr>
          <p:cNvSpPr txBox="1"/>
          <p:nvPr/>
        </p:nvSpPr>
        <p:spPr>
          <a:xfrm>
            <a:off x="8076480" y="39259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66034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D6610-D89F-164A-B3A6-405CFE653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" t="12513" r="6738" b="8914"/>
          <a:stretch/>
        </p:blipFill>
        <p:spPr>
          <a:xfrm>
            <a:off x="662855" y="1062992"/>
            <a:ext cx="7732644" cy="520810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1DD254-4F1C-4947-8A11-2A4E47A5DCC8}"/>
              </a:ext>
            </a:extLst>
          </p:cNvPr>
          <p:cNvSpPr/>
          <p:nvPr/>
        </p:nvSpPr>
        <p:spPr>
          <a:xfrm>
            <a:off x="7944205" y="3319175"/>
            <a:ext cx="451294" cy="3478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B7D93-D6DF-1D47-B458-80C09D4A71B7}"/>
              </a:ext>
            </a:extLst>
          </p:cNvPr>
          <p:cNvSpPr txBox="1"/>
          <p:nvPr/>
        </p:nvSpPr>
        <p:spPr>
          <a:xfrm>
            <a:off x="8325730" y="272806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[10]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34E83C-B8C8-5947-82BB-30296D05175C}"/>
              </a:ext>
            </a:extLst>
          </p:cNvPr>
          <p:cNvSpPr/>
          <p:nvPr/>
        </p:nvSpPr>
        <p:spPr>
          <a:xfrm>
            <a:off x="7633252" y="57385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466B76-4852-8648-AFE7-757C5AFD8EB7}"/>
              </a:ext>
            </a:extLst>
          </p:cNvPr>
          <p:cNvSpPr txBox="1"/>
          <p:nvPr/>
        </p:nvSpPr>
        <p:spPr>
          <a:xfrm>
            <a:off x="7854866" y="5810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73458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- 5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56B5AD-FA34-6E4E-BDFB-7C1FFEE42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11318" r="9022" b="10413"/>
          <a:stretch/>
        </p:blipFill>
        <p:spPr>
          <a:xfrm>
            <a:off x="874643" y="1073080"/>
            <a:ext cx="7394714" cy="51879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73AA83A-A9BD-244F-AEB7-3D614C27394C}"/>
              </a:ext>
            </a:extLst>
          </p:cNvPr>
          <p:cNvSpPr/>
          <p:nvPr/>
        </p:nvSpPr>
        <p:spPr>
          <a:xfrm>
            <a:off x="7735313" y="322396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DA086C-7093-0C45-9F0B-C0A6F2832455}"/>
              </a:ext>
            </a:extLst>
          </p:cNvPr>
          <p:cNvSpPr txBox="1"/>
          <p:nvPr/>
        </p:nvSpPr>
        <p:spPr>
          <a:xfrm>
            <a:off x="8034881" y="31300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43CD0A5-078D-7043-B8C1-53C4D6505D07}"/>
              </a:ext>
            </a:extLst>
          </p:cNvPr>
          <p:cNvSpPr/>
          <p:nvPr/>
        </p:nvSpPr>
        <p:spPr>
          <a:xfrm>
            <a:off x="7768746" y="50527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9220D9-6EFA-A348-BA0F-8A48B49D1BF3}"/>
              </a:ext>
            </a:extLst>
          </p:cNvPr>
          <p:cNvSpPr txBox="1"/>
          <p:nvPr/>
        </p:nvSpPr>
        <p:spPr>
          <a:xfrm>
            <a:off x="8034880" y="5186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[13]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4C8560A-042E-0E44-9B42-EE5856D77BD7}"/>
              </a:ext>
            </a:extLst>
          </p:cNvPr>
          <p:cNvSpPr/>
          <p:nvPr/>
        </p:nvSpPr>
        <p:spPr>
          <a:xfrm>
            <a:off x="1330661" y="3834677"/>
            <a:ext cx="443228" cy="3502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C1BADA-DF71-7C4F-BAB7-47ED68B94852}"/>
              </a:ext>
            </a:extLst>
          </p:cNvPr>
          <p:cNvSpPr txBox="1"/>
          <p:nvPr/>
        </p:nvSpPr>
        <p:spPr>
          <a:xfrm>
            <a:off x="1272390" y="38346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7E16D8-67E7-B249-9531-0F0C62E9FAF9}"/>
              </a:ext>
            </a:extLst>
          </p:cNvPr>
          <p:cNvSpPr/>
          <p:nvPr/>
        </p:nvSpPr>
        <p:spPr>
          <a:xfrm>
            <a:off x="3142992" y="5855243"/>
            <a:ext cx="890527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441949-EDDB-C74F-8A99-83BD9984EBB1}"/>
              </a:ext>
            </a:extLst>
          </p:cNvPr>
          <p:cNvSpPr txBox="1"/>
          <p:nvPr/>
        </p:nvSpPr>
        <p:spPr>
          <a:xfrm>
            <a:off x="3065515" y="584184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[12], [13]</a:t>
            </a:r>
          </a:p>
        </p:txBody>
      </p:sp>
    </p:spTree>
    <p:extLst>
      <p:ext uri="{BB962C8B-B14F-4D97-AF65-F5344CB8AC3E}">
        <p14:creationId xmlns:p14="http://schemas.microsoft.com/office/powerpoint/2010/main" val="30792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- 6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A4CB99-D33D-9D4E-A5C6-9DB06D6E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3177" r="8709" b="18738"/>
          <a:stretch/>
        </p:blipFill>
        <p:spPr>
          <a:xfrm>
            <a:off x="855406" y="1353267"/>
            <a:ext cx="7433187" cy="45130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383CBD-8967-8D44-930B-ABAE54B74824}"/>
              </a:ext>
            </a:extLst>
          </p:cNvPr>
          <p:cNvSpPr txBox="1"/>
          <p:nvPr/>
        </p:nvSpPr>
        <p:spPr>
          <a:xfrm>
            <a:off x="7730970" y="305966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[14]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265C07-5FAB-454E-9384-72DE725E9498}"/>
              </a:ext>
            </a:extLst>
          </p:cNvPr>
          <p:cNvSpPr txBox="1"/>
          <p:nvPr/>
        </p:nvSpPr>
        <p:spPr>
          <a:xfrm>
            <a:off x="7725711" y="528141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[15]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8C3D3F7-635F-D445-9743-881E54FDEAFC}"/>
              </a:ext>
            </a:extLst>
          </p:cNvPr>
          <p:cNvSpPr/>
          <p:nvPr/>
        </p:nvSpPr>
        <p:spPr>
          <a:xfrm>
            <a:off x="2249335" y="2574701"/>
            <a:ext cx="421419" cy="2599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440945-3974-2E4E-AB50-E4FC020D3343}"/>
              </a:ext>
            </a:extLst>
          </p:cNvPr>
          <p:cNvSpPr txBox="1"/>
          <p:nvPr/>
        </p:nvSpPr>
        <p:spPr>
          <a:xfrm>
            <a:off x="2200039" y="2511293"/>
            <a:ext cx="5597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409589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- 7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5E4933-FC7A-2A4E-819E-D7F359835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6" t="31643" r="10484" b="21970"/>
          <a:stretch/>
        </p:blipFill>
        <p:spPr>
          <a:xfrm>
            <a:off x="1025011" y="1293171"/>
            <a:ext cx="7093975" cy="3111910"/>
          </a:xfrm>
          <a:prstGeom prst="rect">
            <a:avLst/>
          </a:prstGeom>
        </p:spPr>
      </p:pic>
      <p:sp>
        <p:nvSpPr>
          <p:cNvPr id="11" name="Freccia giù 10">
            <a:extLst>
              <a:ext uri="{FF2B5EF4-FFF2-40B4-BE49-F238E27FC236}">
                <a16:creationId xmlns:a16="http://schemas.microsoft.com/office/drawing/2014/main" id="{1BE2794E-AD2C-D747-A1F4-7DCF7FB875F0}"/>
              </a:ext>
            </a:extLst>
          </p:cNvPr>
          <p:cNvSpPr/>
          <p:nvPr/>
        </p:nvSpPr>
        <p:spPr>
          <a:xfrm>
            <a:off x="4305619" y="4734511"/>
            <a:ext cx="532758" cy="83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1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- 8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92E22-F023-C547-B895-3D18DE0CF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" t="18501" r="8000" b="19114"/>
          <a:stretch/>
        </p:blipFill>
        <p:spPr>
          <a:xfrm>
            <a:off x="741680" y="1341120"/>
            <a:ext cx="7670800" cy="41351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76029-DB82-7C47-86AD-8A49B56BDE4C}"/>
              </a:ext>
            </a:extLst>
          </p:cNvPr>
          <p:cNvSpPr txBox="1"/>
          <p:nvPr/>
        </p:nvSpPr>
        <p:spPr>
          <a:xfrm>
            <a:off x="7792000" y="157630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[16]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C03FBE-3FE1-1440-A9A8-88AA4D0C4A63}"/>
              </a:ext>
            </a:extLst>
          </p:cNvPr>
          <p:cNvSpPr txBox="1"/>
          <p:nvPr/>
        </p:nvSpPr>
        <p:spPr>
          <a:xfrm>
            <a:off x="8366524" y="340868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[17]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F47371-5C0A-934D-B658-88C1908FB7B1}"/>
              </a:ext>
            </a:extLst>
          </p:cNvPr>
          <p:cNvSpPr txBox="1"/>
          <p:nvPr/>
        </p:nvSpPr>
        <p:spPr>
          <a:xfrm>
            <a:off x="8366523" y="469546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[18]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1D0D56-3034-2B47-BADF-D75777908262}"/>
              </a:ext>
            </a:extLst>
          </p:cNvPr>
          <p:cNvSpPr txBox="1"/>
          <p:nvPr/>
        </p:nvSpPr>
        <p:spPr>
          <a:xfrm>
            <a:off x="8366523" y="5021421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[19]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B924C6-FA8C-4840-851A-F2009C50F183}"/>
              </a:ext>
            </a:extLst>
          </p:cNvPr>
          <p:cNvSpPr/>
          <p:nvPr/>
        </p:nvSpPr>
        <p:spPr>
          <a:xfrm>
            <a:off x="7792000" y="4625894"/>
            <a:ext cx="493480" cy="9347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5A0FC43-B8F6-A64C-9889-06A236B25C76}"/>
              </a:ext>
            </a:extLst>
          </p:cNvPr>
          <p:cNvSpPr/>
          <p:nvPr/>
        </p:nvSpPr>
        <p:spPr>
          <a:xfrm>
            <a:off x="7792000" y="3855281"/>
            <a:ext cx="493480" cy="3044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F295C6-FA11-344C-83A7-39D72881BE61}"/>
              </a:ext>
            </a:extLst>
          </p:cNvPr>
          <p:cNvSpPr/>
          <p:nvPr/>
        </p:nvSpPr>
        <p:spPr>
          <a:xfrm>
            <a:off x="2259724" y="1341120"/>
            <a:ext cx="4582510" cy="89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1B83B2-5F63-0045-AA2A-5F70E5C6F1EC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37D860AF-1380-4840-B428-1F15BED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91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70EBD6-52DB-174E-BDD1-7DFC97A6D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0" t="15234" r="8736" b="11508"/>
          <a:stretch/>
        </p:blipFill>
        <p:spPr>
          <a:xfrm>
            <a:off x="872358" y="1124607"/>
            <a:ext cx="7472855" cy="48557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2025EA-1295-9642-8C3A-C1959FE258E4}"/>
              </a:ext>
            </a:extLst>
          </p:cNvPr>
          <p:cNvSpPr txBox="1"/>
          <p:nvPr/>
        </p:nvSpPr>
        <p:spPr>
          <a:xfrm>
            <a:off x="7785444" y="398089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E72B4C-FFA0-2B4D-B5DA-E920BD1CFAF2}"/>
              </a:ext>
            </a:extLst>
          </p:cNvPr>
          <p:cNvSpPr txBox="1"/>
          <p:nvPr/>
        </p:nvSpPr>
        <p:spPr>
          <a:xfrm>
            <a:off x="872358" y="4914445"/>
            <a:ext cx="458780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EFF9C9-828D-974C-89D1-89ACDEB269B2}"/>
              </a:ext>
            </a:extLst>
          </p:cNvPr>
          <p:cNvSpPr txBox="1"/>
          <p:nvPr/>
        </p:nvSpPr>
        <p:spPr>
          <a:xfrm>
            <a:off x="876366" y="5435278"/>
            <a:ext cx="450764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22950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3FB84B-459B-6D4B-BFB2-5C730806C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14442" r="8506" b="7385"/>
          <a:stretch/>
        </p:blipFill>
        <p:spPr>
          <a:xfrm>
            <a:off x="772510" y="1076244"/>
            <a:ext cx="7598980" cy="51816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25E34B-3C0A-4744-A002-E65E16658100}"/>
              </a:ext>
            </a:extLst>
          </p:cNvPr>
          <p:cNvSpPr txBox="1"/>
          <p:nvPr/>
        </p:nvSpPr>
        <p:spPr>
          <a:xfrm>
            <a:off x="7725711" y="324433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832F98-8A5C-B04B-9E96-DDE8498E5CB8}"/>
              </a:ext>
            </a:extLst>
          </p:cNvPr>
          <p:cNvSpPr txBox="1"/>
          <p:nvPr/>
        </p:nvSpPr>
        <p:spPr>
          <a:xfrm>
            <a:off x="7711913" y="583450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[22]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A05C54-7617-4446-B4DF-01013506A57D}"/>
              </a:ext>
            </a:extLst>
          </p:cNvPr>
          <p:cNvSpPr/>
          <p:nvPr/>
        </p:nvSpPr>
        <p:spPr>
          <a:xfrm>
            <a:off x="5469147" y="5221857"/>
            <a:ext cx="423887" cy="2645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DA6D38-8021-2A40-B2E4-F6D54F05A104}"/>
              </a:ext>
            </a:extLst>
          </p:cNvPr>
          <p:cNvSpPr txBox="1"/>
          <p:nvPr/>
        </p:nvSpPr>
        <p:spPr>
          <a:xfrm>
            <a:off x="5401205" y="5169462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11D694-79FD-9845-A69A-9D7964979CD9}"/>
              </a:ext>
            </a:extLst>
          </p:cNvPr>
          <p:cNvSpPr txBox="1"/>
          <p:nvPr/>
        </p:nvSpPr>
        <p:spPr>
          <a:xfrm>
            <a:off x="2065580" y="1159876"/>
            <a:ext cx="622286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4235F66-03D8-2644-9603-BDFEABDE192B}"/>
              </a:ext>
            </a:extLst>
          </p:cNvPr>
          <p:cNvSpPr/>
          <p:nvPr/>
        </p:nvSpPr>
        <p:spPr>
          <a:xfrm>
            <a:off x="3078650" y="3945911"/>
            <a:ext cx="31350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5E1D49-C79D-1F4C-98E4-0B0EB1C258BD}"/>
              </a:ext>
            </a:extLst>
          </p:cNvPr>
          <p:cNvSpPr txBox="1"/>
          <p:nvPr/>
        </p:nvSpPr>
        <p:spPr>
          <a:xfrm>
            <a:off x="3006014" y="3922126"/>
            <a:ext cx="4587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A514F-CB53-9B46-AD03-2C3FFDC379F1}"/>
              </a:ext>
            </a:extLst>
          </p:cNvPr>
          <p:cNvSpPr txBox="1"/>
          <p:nvPr/>
        </p:nvSpPr>
        <p:spPr>
          <a:xfrm>
            <a:off x="3855099" y="3922126"/>
            <a:ext cx="513282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[B]:</a:t>
            </a:r>
          </a:p>
        </p:txBody>
      </p:sp>
    </p:spTree>
    <p:extLst>
      <p:ext uri="{BB962C8B-B14F-4D97-AF65-F5344CB8AC3E}">
        <p14:creationId xmlns:p14="http://schemas.microsoft.com/office/powerpoint/2010/main" val="80767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– 3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345BC3-BCB4-3C4D-9F32-BDA05D6D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6" t="11126" r="8736" b="12618"/>
          <a:stretch/>
        </p:blipFill>
        <p:spPr>
          <a:xfrm>
            <a:off x="777765" y="1145322"/>
            <a:ext cx="7588470" cy="50545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35808-2459-244D-941B-6E417E857D99}"/>
              </a:ext>
            </a:extLst>
          </p:cNvPr>
          <p:cNvSpPr txBox="1"/>
          <p:nvPr/>
        </p:nvSpPr>
        <p:spPr>
          <a:xfrm>
            <a:off x="7725711" y="1739155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[23]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B15930-7A74-124E-9B5E-50A5F681A483}"/>
              </a:ext>
            </a:extLst>
          </p:cNvPr>
          <p:cNvSpPr/>
          <p:nvPr/>
        </p:nvSpPr>
        <p:spPr>
          <a:xfrm>
            <a:off x="2335344" y="1145322"/>
            <a:ext cx="42606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7BD583-AD6C-6749-A505-CA2D859A3FB4}"/>
              </a:ext>
            </a:extLst>
          </p:cNvPr>
          <p:cNvSpPr txBox="1"/>
          <p:nvPr/>
        </p:nvSpPr>
        <p:spPr>
          <a:xfrm>
            <a:off x="2268494" y="1134246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ABD3FA-9F7B-2245-B582-F3F34A16BF53}"/>
              </a:ext>
            </a:extLst>
          </p:cNvPr>
          <p:cNvSpPr/>
          <p:nvPr/>
        </p:nvSpPr>
        <p:spPr>
          <a:xfrm>
            <a:off x="1842426" y="2397526"/>
            <a:ext cx="49291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1BE13D-F28F-FE45-90E8-077967D219FE}"/>
              </a:ext>
            </a:extLst>
          </p:cNvPr>
          <p:cNvSpPr txBox="1"/>
          <p:nvPr/>
        </p:nvSpPr>
        <p:spPr>
          <a:xfrm>
            <a:off x="1809000" y="2359375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[23]</a:t>
            </a:r>
          </a:p>
        </p:txBody>
      </p:sp>
    </p:spTree>
    <p:extLst>
      <p:ext uri="{BB962C8B-B14F-4D97-AF65-F5344CB8AC3E}">
        <p14:creationId xmlns:p14="http://schemas.microsoft.com/office/powerpoint/2010/main" val="254622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2A9676-B5A6-9A49-ABA1-86249014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6" t="22845" r="6552" b="28316"/>
          <a:stretch/>
        </p:blipFill>
        <p:spPr>
          <a:xfrm>
            <a:off x="646386" y="1625200"/>
            <a:ext cx="7851227" cy="3237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CB345-0A49-5A42-B99E-42A6973C7B14}"/>
              </a:ext>
            </a:extLst>
          </p:cNvPr>
          <p:cNvSpPr txBox="1"/>
          <p:nvPr/>
        </p:nvSpPr>
        <p:spPr>
          <a:xfrm>
            <a:off x="7720322" y="2471702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[24]</a:t>
            </a:r>
          </a:p>
        </p:txBody>
      </p:sp>
    </p:spTree>
    <p:extLst>
      <p:ext uri="{BB962C8B-B14F-4D97-AF65-F5344CB8AC3E}">
        <p14:creationId xmlns:p14="http://schemas.microsoft.com/office/powerpoint/2010/main" val="14226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/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COHEXISTANCE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?  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Any</a:t>
                </a:r>
                <a:r>
                  <a:rPr lang="it-IT" sz="1600" dirty="0">
                    <a:latin typeface="Constantia" panose="02030602050306030303" pitchFamily="18" charset="0"/>
                  </a:rPr>
                  <a:t> impact due to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structure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  <a:endParaRPr lang="it-IT" sz="1600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16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6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see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later</a:t>
                </a:r>
                <a:r>
                  <a:rPr lang="it-IT" sz="1600" dirty="0">
                    <a:latin typeface="Constantia" panose="02030602050306030303" pitchFamily="18" charset="0"/>
                  </a:rPr>
                  <a:t> on…</a:t>
                </a:r>
              </a:p>
              <a:p>
                <a:pPr algn="ctr"/>
                <a:endParaRPr lang="it-IT" sz="1600" b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8EA3D216-D23A-084C-BB02-E8A22FA9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014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4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D58F1762-20C7-2943-AD56-A7A3C51E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55795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E75F72B7-62E2-BC42-93B9-E17A3D78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2577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2" name="Nuvola 1">
            <a:extLst>
              <a:ext uri="{FF2B5EF4-FFF2-40B4-BE49-F238E27FC236}">
                <a16:creationId xmlns:a16="http://schemas.microsoft.com/office/drawing/2014/main" id="{07BDF0AB-A7F2-9A42-8C3F-2A992E811E39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01779D-BADB-AC4A-9FBB-60DEF6760D1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8688A25-DD39-BD47-915F-D6C6AC0D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442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</TotalTime>
  <Words>3216</Words>
  <Application>Microsoft Macintosh PowerPoint</Application>
  <PresentationFormat>Presentazione su schermo (4:3)</PresentationFormat>
  <Paragraphs>596</Paragraphs>
  <Slides>53</Slides>
  <Notes>11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9" baseType="lpstr">
      <vt:lpstr>Abadi MT Condensed Extra Bold</vt:lpstr>
      <vt:lpstr>Abadi MT Condensed Light</vt:lpstr>
      <vt:lpstr>Al Nile</vt:lpstr>
      <vt:lpstr>Arial</vt:lpstr>
      <vt:lpstr>Calibri</vt:lpstr>
      <vt:lpstr>Calibri Light</vt:lpstr>
      <vt:lpstr>Cambria Math</vt:lpstr>
      <vt:lpstr>Constantia</vt:lpstr>
      <vt:lpstr>Devanagari Sangam MN</vt:lpstr>
      <vt:lpstr>Franklin Gothic Demi</vt:lpstr>
      <vt:lpstr>Franklin Gothic Demi Cond</vt:lpstr>
      <vt:lpstr>Franklin Gothic Medium</vt:lpstr>
      <vt:lpstr>Gill Sans MT</vt:lpstr>
      <vt:lpstr>Helvetica Neue</vt:lpstr>
      <vt:lpstr>Wingdings</vt:lpstr>
      <vt:lpstr>Tema di Office</vt:lpstr>
      <vt:lpstr>Coexistence of many species in random ecosystems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of many species in random ecosystems</dc:title>
  <dc:creator>Francesco Fontana</dc:creator>
  <cp:lastModifiedBy>Fontana Francesco</cp:lastModifiedBy>
  <cp:revision>91</cp:revision>
  <cp:lastPrinted>2022-01-31T17:21:50Z</cp:lastPrinted>
  <dcterms:created xsi:type="dcterms:W3CDTF">2022-01-29T10:20:11Z</dcterms:created>
  <dcterms:modified xsi:type="dcterms:W3CDTF">2022-03-28T16:20:20Z</dcterms:modified>
</cp:coreProperties>
</file>